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1" r:id="rId3"/>
    <p:sldId id="267" r:id="rId4"/>
    <p:sldId id="270" r:id="rId5"/>
    <p:sldId id="271" r:id="rId6"/>
    <p:sldId id="272" r:id="rId7"/>
    <p:sldId id="263" r:id="rId8"/>
    <p:sldId id="273" r:id="rId9"/>
    <p:sldId id="265" r:id="rId10"/>
    <p:sldId id="274" r:id="rId11"/>
    <p:sldId id="260" r:id="rId12"/>
    <p:sldId id="275" r:id="rId13"/>
  </p:sldIdLst>
  <p:sldSz cx="18288000" cy="10287000"/>
  <p:notesSz cx="6858000" cy="9144000"/>
  <p:embeddedFontLst>
    <p:embeddedFont>
      <p:font typeface="Bahnschrift Light" panose="020B0502040204020203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idYZvR68yU5MQsXfwGiBTPuuIl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898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902630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28020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0" name="Google Shape;1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91224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3020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60813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6087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5" name="Google Shape;21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5" name="Google Shape;21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7471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courses.lumenlearning.com/cheminter/chapter/the-behavior-of-gase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hyperlink" Target="https://pxhere.com/en/photo/653173" TargetMode="Externa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4FA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"/>
          <p:cNvGrpSpPr/>
          <p:nvPr/>
        </p:nvGrpSpPr>
        <p:grpSpPr>
          <a:xfrm>
            <a:off x="6108381" y="3292210"/>
            <a:ext cx="9552328" cy="3126670"/>
            <a:chOff x="0" y="0"/>
            <a:chExt cx="12736438" cy="4168894"/>
          </a:xfrm>
        </p:grpSpPr>
        <p:sp>
          <p:nvSpPr>
            <p:cNvPr id="102" name="Google Shape;102;p2"/>
            <p:cNvSpPr txBox="1"/>
            <p:nvPr/>
          </p:nvSpPr>
          <p:spPr>
            <a:xfrm>
              <a:off x="0" y="0"/>
              <a:ext cx="12736438" cy="19697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999"/>
                <a:buFont typeface="Arial"/>
                <a:buNone/>
              </a:pPr>
              <a:r>
                <a:rPr lang="en-US" sz="40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13.A MANAGING COMPRESSED TAR ARCHIVES</a:t>
              </a:r>
              <a:endParaRPr sz="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 txBox="1"/>
            <p:nvPr/>
          </p:nvSpPr>
          <p:spPr>
            <a:xfrm>
              <a:off x="0" y="1929050"/>
              <a:ext cx="12736438" cy="22398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599" b="0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archive files and directories into a compressed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599" b="0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file using tar, and extract the contents of an existing tar archive.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0" name="Google Shape;11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1378770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"/>
          <p:cNvSpPr/>
          <p:nvPr/>
        </p:nvSpPr>
        <p:spPr>
          <a:xfrm rot="10800000">
            <a:off x="2226039" y="1011410"/>
            <a:ext cx="701262" cy="734720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6907443"/>
            <a:ext cx="1892551" cy="3379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4774804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002191" y="1053239"/>
            <a:ext cx="257109" cy="3766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61C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10"/>
          <p:cNvGrpSpPr/>
          <p:nvPr/>
        </p:nvGrpSpPr>
        <p:grpSpPr>
          <a:xfrm>
            <a:off x="6335252" y="1525250"/>
            <a:ext cx="10666939" cy="6720638"/>
            <a:chOff x="-357704" y="1494788"/>
            <a:chExt cx="14222585" cy="8960852"/>
          </a:xfrm>
        </p:grpSpPr>
        <p:sp>
          <p:nvSpPr>
            <p:cNvPr id="242" name="Google Shape;242;p10"/>
            <p:cNvSpPr txBox="1"/>
            <p:nvPr/>
          </p:nvSpPr>
          <p:spPr>
            <a:xfrm>
              <a:off x="-357704" y="1494788"/>
              <a:ext cx="14222585" cy="39395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8000" b="1" i="0" u="none" strike="noStrike" cap="none" dirty="0">
                  <a:solidFill>
                    <a:srgbClr val="F7F4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extraction command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0"/>
            <p:cNvSpPr txBox="1"/>
            <p:nvPr/>
          </p:nvSpPr>
          <p:spPr>
            <a:xfrm>
              <a:off x="-357704" y="6319122"/>
              <a:ext cx="14222585" cy="41365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etcbackup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]#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tf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8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/root/etcbackup.tar.gz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etcbackup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]#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xzf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</a:t>
              </a:r>
              <a:r>
                <a:rPr lang="en-US" sz="28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/root/etcbackup.tar.gz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logbackup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]#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xjf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</a:t>
              </a:r>
              <a:r>
                <a:rPr lang="en-US" sz="28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/root/logbackup.tar.bz2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sshbackup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]#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xJf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</a:t>
              </a:r>
              <a:r>
                <a:rPr lang="en-US" sz="28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/root/</a:t>
              </a:r>
              <a:r>
                <a:rPr lang="en-US" sz="28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sshbackup.tar.xz</a:t>
              </a:r>
              <a:endParaRPr sz="3600" b="0" i="0" u="none" strike="noStrike" cap="none" dirty="0">
                <a:solidFill>
                  <a:schemeClr val="bg1"/>
                </a:solidFill>
                <a:latin typeface="Bahnschrift Light" panose="020B0502040204020203" pitchFamily="34" charset="0"/>
                <a:sym typeface="Arial"/>
              </a:endParaRPr>
            </a:p>
          </p:txBody>
        </p:sp>
      </p:grpSp>
      <p:sp>
        <p:nvSpPr>
          <p:cNvPr id="246" name="Google Shape;246;p10"/>
          <p:cNvSpPr/>
          <p:nvPr/>
        </p:nvSpPr>
        <p:spPr>
          <a:xfrm>
            <a:off x="0" y="0"/>
            <a:ext cx="5144355" cy="10287000"/>
          </a:xfrm>
          <a:prstGeom prst="rect">
            <a:avLst/>
          </a:prstGeom>
          <a:solidFill>
            <a:srgbClr val="F7F4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1463786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0"/>
          <p:cNvSpPr/>
          <p:nvPr/>
        </p:nvSpPr>
        <p:spPr>
          <a:xfrm rot="10800000">
            <a:off x="2226039" y="1011410"/>
            <a:ext cx="701262" cy="734720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4859821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02191" y="1053239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908800"/>
            <a:ext cx="1879600" cy="337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44128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4FA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5"/>
          <p:cNvGrpSpPr/>
          <p:nvPr/>
        </p:nvGrpSpPr>
        <p:grpSpPr>
          <a:xfrm>
            <a:off x="1577473" y="2894694"/>
            <a:ext cx="9378990" cy="5429179"/>
            <a:chOff x="331957" y="-3944246"/>
            <a:chExt cx="12505319" cy="7238917"/>
          </a:xfrm>
        </p:grpSpPr>
        <p:sp>
          <p:nvSpPr>
            <p:cNvPr id="175" name="Google Shape;175;p5"/>
            <p:cNvSpPr/>
            <p:nvPr/>
          </p:nvSpPr>
          <p:spPr>
            <a:xfrm rot="10800000">
              <a:off x="331957" y="-3673942"/>
              <a:ext cx="385448" cy="403838"/>
            </a:xfrm>
            <a:custGeom>
              <a:avLst/>
              <a:gdLst/>
              <a:ahLst/>
              <a:cxnLst/>
              <a:rect l="l" t="t" r="r" b="b"/>
              <a:pathLst>
                <a:path w="10990384" h="11514742" extrusionOk="0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4" y="11514742"/>
                    <a:pt x="6544389" y="11514742"/>
                    <a:pt x="8245499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499" y="985520"/>
                  </a:cubicBezTo>
                  <a:cubicBezTo>
                    <a:pt x="6544389" y="0"/>
                    <a:pt x="4445994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1A19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"/>
            <p:cNvSpPr txBox="1"/>
            <p:nvPr/>
          </p:nvSpPr>
          <p:spPr>
            <a:xfrm>
              <a:off x="1274893" y="-3944246"/>
              <a:ext cx="11562383" cy="72389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Additionally, gzip, bzip2, and </a:t>
              </a:r>
              <a:r>
                <a:rPr lang="en-US" sz="2800" b="1" i="0" u="none" strike="noStrike" cap="none" dirty="0" err="1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xz</a:t>
              </a: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can be used independently to compress single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files. For example, the gzip etc.tar command results in the etc.tar.gz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compressed file, while the bzip2 abc.tar command results in the abc.tar.bz2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compressed file, and the </a:t>
              </a:r>
              <a:r>
                <a:rPr lang="en-US" sz="2800" b="1" i="0" u="none" strike="noStrike" cap="none" dirty="0" err="1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xz</a:t>
              </a: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myarchive.tar command results in the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 err="1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myarchive.tar.xz</a:t>
              </a: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compressed file.</a:t>
              </a:r>
              <a:endParaRPr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3" name="Google Shape;18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408400" y="6907450"/>
            <a:ext cx="1879600" cy="33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84615" y="1028700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63361" y="6069729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63361" y="2730061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13986110" y="2362702"/>
            <a:ext cx="701262" cy="734720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4FA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5"/>
          <p:cNvGrpSpPr/>
          <p:nvPr/>
        </p:nvGrpSpPr>
        <p:grpSpPr>
          <a:xfrm>
            <a:off x="1712384" y="2362702"/>
            <a:ext cx="9378990" cy="6032421"/>
            <a:chOff x="331957" y="-3944246"/>
            <a:chExt cx="12505319" cy="8043241"/>
          </a:xfrm>
        </p:grpSpPr>
        <p:sp>
          <p:nvSpPr>
            <p:cNvPr id="175" name="Google Shape;175;p5"/>
            <p:cNvSpPr/>
            <p:nvPr/>
          </p:nvSpPr>
          <p:spPr>
            <a:xfrm rot="10800000">
              <a:off x="331957" y="-3673942"/>
              <a:ext cx="385448" cy="403838"/>
            </a:xfrm>
            <a:custGeom>
              <a:avLst/>
              <a:gdLst/>
              <a:ahLst/>
              <a:cxnLst/>
              <a:rect l="l" t="t" r="r" b="b"/>
              <a:pathLst>
                <a:path w="10990384" h="11514742" extrusionOk="0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4" y="11514742"/>
                    <a:pt x="6544389" y="11514742"/>
                    <a:pt x="8245499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499" y="985520"/>
                  </a:cubicBezTo>
                  <a:cubicBezTo>
                    <a:pt x="6544389" y="0"/>
                    <a:pt x="4445994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1A19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"/>
            <p:cNvSpPr txBox="1"/>
            <p:nvPr/>
          </p:nvSpPr>
          <p:spPr>
            <a:xfrm>
              <a:off x="1274893" y="-3944246"/>
              <a:ext cx="11562383" cy="80432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The corresponding commands to decompress are </a:t>
              </a:r>
              <a:r>
                <a:rPr lang="en-US" sz="2800" b="1" i="0" u="none" strike="noStrike" cap="none" dirty="0" err="1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gunzip</a:t>
              </a: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bunzip2, and </a:t>
              </a:r>
              <a:r>
                <a:rPr lang="en-US" sz="2800" b="1" i="0" u="none" strike="noStrike" cap="none" dirty="0" err="1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unxz</a:t>
              </a: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For example, the </a:t>
              </a:r>
              <a:r>
                <a:rPr lang="en-US" sz="2800" b="1" i="0" u="none" strike="noStrike" cap="none" dirty="0" err="1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gunzip</a:t>
              </a: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/</a:t>
              </a:r>
              <a:r>
                <a:rPr lang="en-US" sz="2800" b="1" i="0" u="none" strike="noStrike" cap="none" dirty="0" err="1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tmp</a:t>
              </a: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/etc.tar.gz command results in the etc.tar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uncompressed tar file, while the bunzip2 abc.tar.bz2 command results in the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abc.tar uncompressed tar file, and the </a:t>
              </a:r>
              <a:r>
                <a:rPr lang="en-US" sz="2800" b="1" i="0" u="none" strike="noStrike" cap="none" dirty="0" err="1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unxz</a:t>
              </a: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800" b="1" i="0" u="none" strike="noStrike" cap="none" dirty="0" err="1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myarchive.tar.xz</a:t>
              </a: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command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2800" b="1" i="0" u="none" strike="noStrike" cap="none" dirty="0">
                  <a:solidFill>
                    <a:srgbClr val="17161C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results in the myarchive.tar uncompressed tar file.</a:t>
              </a:r>
              <a:endParaRPr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3" name="Google Shape;18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408400" y="6907450"/>
            <a:ext cx="1879600" cy="33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84615" y="1028700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63361" y="6069729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63361" y="2730061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/>
          <p:nvPr/>
        </p:nvSpPr>
        <p:spPr>
          <a:xfrm>
            <a:off x="13986110" y="2362702"/>
            <a:ext cx="701262" cy="734720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1609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6"/>
          <p:cNvSpPr/>
          <p:nvPr/>
        </p:nvSpPr>
        <p:spPr>
          <a:xfrm rot="-5400000">
            <a:off x="943534" y="5582625"/>
            <a:ext cx="3384183" cy="3383885"/>
          </a:xfrm>
          <a:custGeom>
            <a:avLst/>
            <a:gdLst/>
            <a:ahLst/>
            <a:cxnLst/>
            <a:rect l="l" t="t" r="r" b="b"/>
            <a:pathLst>
              <a:path w="14400530" h="14399261" extrusionOk="0">
                <a:moveTo>
                  <a:pt x="7199630" y="0"/>
                </a:moveTo>
                <a:cubicBezTo>
                  <a:pt x="3223260" y="0"/>
                  <a:pt x="0" y="3223260"/>
                  <a:pt x="0" y="7199630"/>
                </a:cubicBezTo>
                <a:cubicBezTo>
                  <a:pt x="0" y="11176001"/>
                  <a:pt x="3223260" y="14399261"/>
                  <a:pt x="7199630" y="14399261"/>
                </a:cubicBezTo>
                <a:lnTo>
                  <a:pt x="14399261" y="14399261"/>
                </a:lnTo>
                <a:lnTo>
                  <a:pt x="14399261" y="7199630"/>
                </a:lnTo>
                <a:cubicBezTo>
                  <a:pt x="14400530" y="3223260"/>
                  <a:pt x="11176000" y="0"/>
                  <a:pt x="7199630" y="0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1869" y="1695046"/>
            <a:ext cx="3235998" cy="3009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17791" y="5564862"/>
            <a:ext cx="3235998" cy="3009478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6"/>
          <p:cNvSpPr/>
          <p:nvPr/>
        </p:nvSpPr>
        <p:spPr>
          <a:xfrm rot="5400000">
            <a:off x="5166203" y="1320490"/>
            <a:ext cx="3384183" cy="3383885"/>
          </a:xfrm>
          <a:custGeom>
            <a:avLst/>
            <a:gdLst/>
            <a:ahLst/>
            <a:cxnLst/>
            <a:rect l="l" t="t" r="r" b="b"/>
            <a:pathLst>
              <a:path w="14400530" h="14399261" extrusionOk="0">
                <a:moveTo>
                  <a:pt x="7199630" y="0"/>
                </a:moveTo>
                <a:cubicBezTo>
                  <a:pt x="3223260" y="0"/>
                  <a:pt x="0" y="3223260"/>
                  <a:pt x="0" y="7199630"/>
                </a:cubicBezTo>
                <a:cubicBezTo>
                  <a:pt x="0" y="11176001"/>
                  <a:pt x="3223260" y="14399261"/>
                  <a:pt x="7199630" y="14399261"/>
                </a:cubicBezTo>
                <a:lnTo>
                  <a:pt x="14399261" y="14399261"/>
                </a:lnTo>
                <a:lnTo>
                  <a:pt x="14399261" y="7199630"/>
                </a:lnTo>
                <a:cubicBezTo>
                  <a:pt x="14400530" y="3223260"/>
                  <a:pt x="11176000" y="0"/>
                  <a:pt x="7199630" y="0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6"/>
          <p:cNvSpPr/>
          <p:nvPr/>
        </p:nvSpPr>
        <p:spPr>
          <a:xfrm>
            <a:off x="9476425" y="0"/>
            <a:ext cx="8811575" cy="10287000"/>
          </a:xfrm>
          <a:prstGeom prst="rect">
            <a:avLst/>
          </a:prstGeom>
          <a:solidFill>
            <a:srgbClr val="F7F4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6"/>
          <p:cNvSpPr txBox="1"/>
          <p:nvPr/>
        </p:nvSpPr>
        <p:spPr>
          <a:xfrm>
            <a:off x="10400965" y="1028700"/>
            <a:ext cx="7197487" cy="2954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99"/>
              <a:buFont typeface="Arial"/>
              <a:buNone/>
            </a:pPr>
            <a:r>
              <a:rPr lang="en-US" sz="7999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Compressing &amp; Archiving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6"/>
          <p:cNvSpPr txBox="1"/>
          <p:nvPr/>
        </p:nvSpPr>
        <p:spPr>
          <a:xfrm>
            <a:off x="10520887" y="4377518"/>
            <a:ext cx="6013788" cy="5384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With tar, users can gather large sets of files into a single file (archive). A tar archive is a</a:t>
            </a:r>
          </a:p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structured sequence of file data mixed in with metadata about each file and an index so that</a:t>
            </a:r>
          </a:p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individual files can be extracted. The archive can be compressed using gzip, bzip2, or </a:t>
            </a:r>
            <a:r>
              <a:rPr lang="en-US" sz="2499" b="0" i="0" u="none" strike="noStrike" cap="none" dirty="0" err="1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xz</a:t>
            </a:r>
            <a:endParaRPr lang="en-US" sz="2499" b="0" i="0" u="none" strike="noStrike" cap="none" dirty="0">
              <a:solidFill>
                <a:srgbClr val="17161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compression.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1CC0C8F-ADF9-43D0-977A-C0A4822C3C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957402" y="2023953"/>
            <a:ext cx="4120777" cy="27585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15C067-AD7F-D3CE-F383-276DEBFCDE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2936134" y="5408136"/>
            <a:ext cx="4129545" cy="275853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61C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10"/>
          <p:cNvGrpSpPr/>
          <p:nvPr/>
        </p:nvGrpSpPr>
        <p:grpSpPr>
          <a:xfrm>
            <a:off x="6592361" y="1746131"/>
            <a:ext cx="10666939" cy="6915540"/>
            <a:chOff x="-14892" y="1789296"/>
            <a:chExt cx="14222585" cy="9220722"/>
          </a:xfrm>
        </p:grpSpPr>
        <p:sp>
          <p:nvSpPr>
            <p:cNvPr id="242" name="Google Shape;242;p10"/>
            <p:cNvSpPr txBox="1"/>
            <p:nvPr/>
          </p:nvSpPr>
          <p:spPr>
            <a:xfrm>
              <a:off x="-14892" y="1789296"/>
              <a:ext cx="14222585" cy="19697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8000" b="1" dirty="0">
                  <a:solidFill>
                    <a:srgbClr val="F7F4FA"/>
                  </a:solidFill>
                  <a:latin typeface="Montserrat"/>
                  <a:sym typeface="Montserrat"/>
                </a:rPr>
                <a:t>Archiving to tar file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0"/>
            <p:cNvSpPr txBox="1"/>
            <p:nvPr/>
          </p:nvSpPr>
          <p:spPr>
            <a:xfrm>
              <a:off x="-14892" y="5839370"/>
              <a:ext cx="14222585" cy="51706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How could the tar command know what do you need to do?</a:t>
              </a:r>
            </a:p>
            <a:p>
              <a:pPr marL="571500" marR="0" lvl="0" indent="-57150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Pts val="2599"/>
                <a:buFont typeface="Arial" panose="020B0604020202020204" pitchFamily="34" charset="0"/>
                <a:buChar char="•"/>
              </a:pPr>
              <a:r>
                <a:rPr lang="en-US" sz="3600" dirty="0">
                  <a:solidFill>
                    <a:schemeClr val="bg1"/>
                  </a:solidFill>
                  <a:latin typeface="Bahnschrift Light" panose="020B0502040204020203" pitchFamily="34" charset="0"/>
                  <a:sym typeface="Montserrat"/>
                </a:rPr>
                <a:t>-c	create</a:t>
              </a:r>
            </a:p>
            <a:p>
              <a:pPr marL="571500" marR="0" lvl="0" indent="-57150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Pts val="2599"/>
                <a:buFont typeface="Arial" panose="020B0604020202020204" pitchFamily="34" charset="0"/>
                <a:buChar char="•"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Montserrat"/>
                </a:rPr>
                <a:t>-x	extract</a:t>
              </a:r>
            </a:p>
            <a:p>
              <a:pPr marL="571500" marR="0" lvl="0" indent="-57150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Pts val="2599"/>
                <a:buFont typeface="Arial" panose="020B0604020202020204" pitchFamily="34" charset="0"/>
                <a:buChar char="•"/>
              </a:pPr>
              <a:r>
                <a:rPr lang="en-US" sz="3600" dirty="0">
                  <a:solidFill>
                    <a:schemeClr val="bg1"/>
                  </a:solidFill>
                  <a:latin typeface="Bahnschrift Light" panose="020B0502040204020203" pitchFamily="34" charset="0"/>
                  <a:sym typeface="Montserrat"/>
                </a:rPr>
                <a:t>-t	list</a:t>
              </a:r>
              <a:endParaRPr sz="3600" b="0" i="0" u="none" strike="noStrike" cap="none" dirty="0">
                <a:solidFill>
                  <a:schemeClr val="bg1"/>
                </a:solidFill>
                <a:latin typeface="Bahnschrift Light" panose="020B0502040204020203" pitchFamily="34" charset="0"/>
                <a:sym typeface="Arial"/>
              </a:endParaRPr>
            </a:p>
          </p:txBody>
        </p:sp>
      </p:grpSp>
      <p:sp>
        <p:nvSpPr>
          <p:cNvPr id="246" name="Google Shape;246;p10"/>
          <p:cNvSpPr/>
          <p:nvPr/>
        </p:nvSpPr>
        <p:spPr>
          <a:xfrm>
            <a:off x="0" y="0"/>
            <a:ext cx="5144355" cy="10287000"/>
          </a:xfrm>
          <a:prstGeom prst="rect">
            <a:avLst/>
          </a:prstGeom>
          <a:solidFill>
            <a:srgbClr val="F7F4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1463786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0"/>
          <p:cNvSpPr/>
          <p:nvPr/>
        </p:nvSpPr>
        <p:spPr>
          <a:xfrm rot="10800000">
            <a:off x="2226039" y="1011410"/>
            <a:ext cx="701262" cy="734720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4859821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02191" y="1053239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908800"/>
            <a:ext cx="1879600" cy="337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0407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61C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10"/>
          <p:cNvGrpSpPr/>
          <p:nvPr/>
        </p:nvGrpSpPr>
        <p:grpSpPr>
          <a:xfrm>
            <a:off x="6592361" y="1746131"/>
            <a:ext cx="10666939" cy="5364346"/>
            <a:chOff x="-14892" y="1789296"/>
            <a:chExt cx="14222585" cy="7152463"/>
          </a:xfrm>
        </p:grpSpPr>
        <p:sp>
          <p:nvSpPr>
            <p:cNvPr id="242" name="Google Shape;242;p10"/>
            <p:cNvSpPr txBox="1"/>
            <p:nvPr/>
          </p:nvSpPr>
          <p:spPr>
            <a:xfrm>
              <a:off x="-14892" y="1789296"/>
              <a:ext cx="14222585" cy="19697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8000" b="1" dirty="0">
                  <a:solidFill>
                    <a:srgbClr val="F7F4FA"/>
                  </a:solidFill>
                  <a:latin typeface="Montserrat"/>
                  <a:sym typeface="Montserrat"/>
                </a:rPr>
                <a:t>Archiving to tar file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0"/>
            <p:cNvSpPr txBox="1"/>
            <p:nvPr/>
          </p:nvSpPr>
          <p:spPr>
            <a:xfrm>
              <a:off x="-14892" y="5839370"/>
              <a:ext cx="14222585" cy="31023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user@host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~]$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cf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archive.tar file1 file2 file3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user@host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~]$ tar --file=archive.tar --create file1 				file2 file3</a:t>
              </a:r>
              <a:endParaRPr sz="3600" b="0" i="0" u="none" strike="noStrike" cap="none" dirty="0">
                <a:solidFill>
                  <a:schemeClr val="bg1"/>
                </a:solidFill>
                <a:latin typeface="Bahnschrift Light" panose="020B0502040204020203" pitchFamily="34" charset="0"/>
                <a:sym typeface="Arial"/>
              </a:endParaRPr>
            </a:p>
          </p:txBody>
        </p:sp>
      </p:grpSp>
      <p:sp>
        <p:nvSpPr>
          <p:cNvPr id="246" name="Google Shape;246;p10"/>
          <p:cNvSpPr/>
          <p:nvPr/>
        </p:nvSpPr>
        <p:spPr>
          <a:xfrm>
            <a:off x="0" y="0"/>
            <a:ext cx="5144355" cy="10287000"/>
          </a:xfrm>
          <a:prstGeom prst="rect">
            <a:avLst/>
          </a:prstGeom>
          <a:solidFill>
            <a:srgbClr val="F7F4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1463786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0"/>
          <p:cNvSpPr/>
          <p:nvPr/>
        </p:nvSpPr>
        <p:spPr>
          <a:xfrm rot="10800000">
            <a:off x="2226039" y="1011410"/>
            <a:ext cx="701262" cy="734720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4859821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02191" y="1053239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908800"/>
            <a:ext cx="1879600" cy="337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740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61C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10"/>
          <p:cNvGrpSpPr/>
          <p:nvPr/>
        </p:nvGrpSpPr>
        <p:grpSpPr>
          <a:xfrm>
            <a:off x="6592361" y="2465891"/>
            <a:ext cx="10666939" cy="3663019"/>
            <a:chOff x="-14892" y="2748976"/>
            <a:chExt cx="14222585" cy="4884027"/>
          </a:xfrm>
        </p:grpSpPr>
        <p:sp>
          <p:nvSpPr>
            <p:cNvPr id="242" name="Google Shape;242;p10"/>
            <p:cNvSpPr txBox="1"/>
            <p:nvPr/>
          </p:nvSpPr>
          <p:spPr>
            <a:xfrm>
              <a:off x="-14892" y="2748976"/>
              <a:ext cx="14222585" cy="39395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8000" b="1" dirty="0">
                  <a:solidFill>
                    <a:srgbClr val="F7F4FA"/>
                  </a:solidFill>
                  <a:latin typeface="Montserrat"/>
                  <a:sym typeface="Montserrat"/>
                </a:rPr>
                <a:t>LISTING CONTENTS OF AN ARCHIVE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0"/>
            <p:cNvSpPr txBox="1"/>
            <p:nvPr/>
          </p:nvSpPr>
          <p:spPr>
            <a:xfrm>
              <a:off x="-14892" y="6598873"/>
              <a:ext cx="14222585" cy="10341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~]#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tf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/root/etc.tar</a:t>
              </a:r>
              <a:endParaRPr sz="3600" b="0" i="0" u="none" strike="noStrike" cap="none" dirty="0">
                <a:solidFill>
                  <a:schemeClr val="bg1"/>
                </a:solidFill>
                <a:latin typeface="Bahnschrift Light" panose="020B0502040204020203" pitchFamily="34" charset="0"/>
                <a:sym typeface="Arial"/>
              </a:endParaRPr>
            </a:p>
          </p:txBody>
        </p:sp>
      </p:grpSp>
      <p:sp>
        <p:nvSpPr>
          <p:cNvPr id="246" name="Google Shape;246;p10"/>
          <p:cNvSpPr/>
          <p:nvPr/>
        </p:nvSpPr>
        <p:spPr>
          <a:xfrm>
            <a:off x="0" y="0"/>
            <a:ext cx="5144355" cy="10287000"/>
          </a:xfrm>
          <a:prstGeom prst="rect">
            <a:avLst/>
          </a:prstGeom>
          <a:solidFill>
            <a:srgbClr val="F7F4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1463786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0"/>
          <p:cNvSpPr/>
          <p:nvPr/>
        </p:nvSpPr>
        <p:spPr>
          <a:xfrm rot="10800000">
            <a:off x="2226039" y="1011410"/>
            <a:ext cx="701262" cy="734720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4859821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02191" y="1053239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908800"/>
            <a:ext cx="1879600" cy="337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8524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61C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10"/>
          <p:cNvGrpSpPr/>
          <p:nvPr/>
        </p:nvGrpSpPr>
        <p:grpSpPr>
          <a:xfrm>
            <a:off x="6592361" y="2465891"/>
            <a:ext cx="10666939" cy="5214211"/>
            <a:chOff x="-14892" y="2748976"/>
            <a:chExt cx="14222585" cy="6952285"/>
          </a:xfrm>
        </p:grpSpPr>
        <p:sp>
          <p:nvSpPr>
            <p:cNvPr id="242" name="Google Shape;242;p10"/>
            <p:cNvSpPr txBox="1"/>
            <p:nvPr/>
          </p:nvSpPr>
          <p:spPr>
            <a:xfrm>
              <a:off x="-14892" y="2748976"/>
              <a:ext cx="14222585" cy="39395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8000" b="1" dirty="0">
                  <a:solidFill>
                    <a:srgbClr val="F7F4FA"/>
                  </a:solidFill>
                  <a:latin typeface="Montserrat"/>
                  <a:sym typeface="Montserrat"/>
                </a:rPr>
                <a:t>EXTRACTING FILES FROM AN ARCHIVE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0"/>
            <p:cNvSpPr txBox="1"/>
            <p:nvPr/>
          </p:nvSpPr>
          <p:spPr>
            <a:xfrm>
              <a:off x="-14892" y="6598872"/>
              <a:ext cx="14222585" cy="31023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etcbackup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]#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xf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/root/etc.tar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i="1" dirty="0">
                  <a:solidFill>
                    <a:schemeClr val="bg1"/>
                  </a:solidFill>
                  <a:latin typeface="Bahnschrift Light" panose="020B0502040204020203" pitchFamily="34" charset="0"/>
                </a:rPr>
                <a:t># preserve permissions of </a:t>
              </a:r>
              <a:r>
                <a:rPr lang="en-US" sz="3600" i="1" dirty="0" err="1">
                  <a:solidFill>
                    <a:schemeClr val="bg1"/>
                  </a:solidFill>
                  <a:latin typeface="Bahnschrift Light" panose="020B0502040204020203" pitchFamily="34" charset="0"/>
                </a:rPr>
                <a:t>umask</a:t>
              </a:r>
              <a:r>
                <a:rPr lang="en-US" sz="3600" i="1" dirty="0">
                  <a:solidFill>
                    <a:schemeClr val="bg1"/>
                  </a:solidFill>
                  <a:latin typeface="Bahnschrift Light" panose="020B0502040204020203" pitchFamily="34" charset="0"/>
                </a:rPr>
                <a:t> !!</a:t>
              </a: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scripts]#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xpf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/root/myscripts.tar</a:t>
              </a:r>
              <a:endParaRPr sz="3600" b="0" i="0" u="none" strike="noStrike" cap="none" dirty="0">
                <a:solidFill>
                  <a:schemeClr val="bg1"/>
                </a:solidFill>
                <a:latin typeface="Bahnschrift Light" panose="020B0502040204020203" pitchFamily="34" charset="0"/>
                <a:sym typeface="Arial"/>
              </a:endParaRPr>
            </a:p>
          </p:txBody>
        </p:sp>
      </p:grpSp>
      <p:sp>
        <p:nvSpPr>
          <p:cNvPr id="246" name="Google Shape;246;p10"/>
          <p:cNvSpPr/>
          <p:nvPr/>
        </p:nvSpPr>
        <p:spPr>
          <a:xfrm>
            <a:off x="0" y="0"/>
            <a:ext cx="5144355" cy="10287000"/>
          </a:xfrm>
          <a:prstGeom prst="rect">
            <a:avLst/>
          </a:prstGeom>
          <a:solidFill>
            <a:srgbClr val="F7F4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1463786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0"/>
          <p:cNvSpPr/>
          <p:nvPr/>
        </p:nvSpPr>
        <p:spPr>
          <a:xfrm rot="10800000">
            <a:off x="2226039" y="1011410"/>
            <a:ext cx="701262" cy="734720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4859821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02191" y="1053239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908800"/>
            <a:ext cx="1879600" cy="337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88405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4FA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84615" y="1028700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08400" y="6907450"/>
            <a:ext cx="1879600" cy="33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63361" y="6069729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63361" y="2730061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8"/>
          <p:cNvSpPr/>
          <p:nvPr/>
        </p:nvSpPr>
        <p:spPr>
          <a:xfrm>
            <a:off x="13986110" y="2362702"/>
            <a:ext cx="714375" cy="748458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8;p6">
            <a:extLst>
              <a:ext uri="{FF2B5EF4-FFF2-40B4-BE49-F238E27FC236}">
                <a16:creationId xmlns:a16="http://schemas.microsoft.com/office/drawing/2014/main" id="{F3C45A92-D4DF-7AD7-7E84-122C678BF7E9}"/>
              </a:ext>
            </a:extLst>
          </p:cNvPr>
          <p:cNvSpPr txBox="1"/>
          <p:nvPr/>
        </p:nvSpPr>
        <p:spPr>
          <a:xfrm>
            <a:off x="1137043" y="1140335"/>
            <a:ext cx="11589606" cy="2954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99"/>
              <a:buFont typeface="Arial"/>
              <a:buNone/>
            </a:pPr>
            <a:r>
              <a:rPr lang="en-US" sz="7999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Compressing methods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00;p6">
            <a:extLst>
              <a:ext uri="{FF2B5EF4-FFF2-40B4-BE49-F238E27FC236}">
                <a16:creationId xmlns:a16="http://schemas.microsoft.com/office/drawing/2014/main" id="{C8E8ABA2-3AF8-4672-EEBF-8ACBE3AAD00C}"/>
              </a:ext>
            </a:extLst>
          </p:cNvPr>
          <p:cNvSpPr txBox="1"/>
          <p:nvPr/>
        </p:nvSpPr>
        <p:spPr>
          <a:xfrm>
            <a:off x="1137044" y="4869952"/>
            <a:ext cx="11589605" cy="3726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14350" marR="0" lvl="0" indent="-51435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4000"/>
              <a:buFont typeface="+mj-lt"/>
              <a:buAutoNum type="arabicPeriod"/>
            </a:pPr>
            <a:r>
              <a:rPr lang="en-US" sz="2800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gzip</a:t>
            </a:r>
            <a:r>
              <a:rPr lang="en-US" sz="2499" b="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 compression is the fastest and oldest one and is most widely available across distributions and even across platforms</a:t>
            </a:r>
          </a:p>
          <a:p>
            <a:pPr marL="514350" marR="0" lvl="0" indent="-51435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4000"/>
              <a:buFont typeface="+mj-lt"/>
              <a:buAutoNum type="arabicPeriod"/>
            </a:pPr>
            <a:r>
              <a:rPr lang="en-US" sz="2800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bzip2</a:t>
            </a:r>
            <a:r>
              <a:rPr lang="en-US" sz="2499" b="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 compression creates smaller archive files compared to gzip but is less widely available than gzip</a:t>
            </a:r>
          </a:p>
          <a:p>
            <a:pPr marL="514350" marR="0" lvl="0" indent="-51435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4000"/>
              <a:buFont typeface="+mj-lt"/>
              <a:buAutoNum type="arabicPeriod"/>
            </a:pPr>
            <a:r>
              <a:rPr lang="en-US" sz="2800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Xz</a:t>
            </a:r>
            <a:r>
              <a:rPr lang="en-US" sz="2499" b="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 compression method is relatively new, but usually offers the best compression ratio of the methods available</a:t>
            </a:r>
          </a:p>
          <a:p>
            <a:pPr marL="457200" marR="0" lvl="0" indent="-45720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+mj-lt"/>
              <a:buAutoNum type="arabicPeriod"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4FA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84615" y="1028700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408400" y="6907450"/>
            <a:ext cx="1879600" cy="337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63361" y="6069729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63361" y="2730061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8"/>
          <p:cNvSpPr/>
          <p:nvPr/>
        </p:nvSpPr>
        <p:spPr>
          <a:xfrm>
            <a:off x="13986110" y="2362702"/>
            <a:ext cx="714375" cy="748458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8;p6">
            <a:extLst>
              <a:ext uri="{FF2B5EF4-FFF2-40B4-BE49-F238E27FC236}">
                <a16:creationId xmlns:a16="http://schemas.microsoft.com/office/drawing/2014/main" id="{F3C45A92-D4DF-7AD7-7E84-122C678BF7E9}"/>
              </a:ext>
            </a:extLst>
          </p:cNvPr>
          <p:cNvSpPr txBox="1"/>
          <p:nvPr/>
        </p:nvSpPr>
        <p:spPr>
          <a:xfrm>
            <a:off x="1137043" y="2362702"/>
            <a:ext cx="11589606" cy="2954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999"/>
              <a:buFont typeface="Arial"/>
              <a:buNone/>
            </a:pPr>
            <a:r>
              <a:rPr lang="en-US" sz="7999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Compressing methods options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00;p6">
            <a:extLst>
              <a:ext uri="{FF2B5EF4-FFF2-40B4-BE49-F238E27FC236}">
                <a16:creationId xmlns:a16="http://schemas.microsoft.com/office/drawing/2014/main" id="{C8E8ABA2-3AF8-4672-EEBF-8ACBE3AAD00C}"/>
              </a:ext>
            </a:extLst>
          </p:cNvPr>
          <p:cNvSpPr txBox="1"/>
          <p:nvPr/>
        </p:nvSpPr>
        <p:spPr>
          <a:xfrm>
            <a:off x="1137044" y="6092319"/>
            <a:ext cx="11589605" cy="241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14350" marR="0" lvl="0" indent="-51435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4000"/>
              <a:buFont typeface="+mj-lt"/>
              <a:buAutoNum type="arabicPeriod"/>
            </a:pPr>
            <a:r>
              <a:rPr lang="en-US" sz="2800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-z or --gzip </a:t>
            </a:r>
            <a:r>
              <a:rPr lang="en-US" sz="280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for gzip compression (filename.tar.gz or filename.tgz)</a:t>
            </a:r>
          </a:p>
          <a:p>
            <a:pPr marL="514350" marR="0" lvl="0" indent="-51435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4000"/>
              <a:buFont typeface="+mj-lt"/>
              <a:buAutoNum type="arabicPeriod"/>
            </a:pPr>
            <a:r>
              <a:rPr lang="en-US" sz="2800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-j or --bzip2 </a:t>
            </a:r>
            <a:r>
              <a:rPr lang="en-US" sz="280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for bzip2 compression (filename.tar.bz2)</a:t>
            </a:r>
          </a:p>
          <a:p>
            <a:pPr marL="514350" marR="0" lvl="0" indent="-51435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4000"/>
              <a:buFont typeface="+mj-lt"/>
              <a:buAutoNum type="arabicPeriod"/>
            </a:pPr>
            <a:r>
              <a:rPr lang="en-US" sz="2800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-J or -</a:t>
            </a:r>
            <a:r>
              <a:rPr lang="en-US" sz="2800" b="1" i="0" u="none" strike="noStrike" cap="none" dirty="0" err="1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xz</a:t>
            </a:r>
            <a:r>
              <a:rPr lang="en-US" sz="2800" b="1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for </a:t>
            </a:r>
            <a:r>
              <a:rPr lang="en-US" sz="2800" i="0" u="none" strike="noStrike" cap="none" dirty="0" err="1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xz</a:t>
            </a:r>
            <a:r>
              <a:rPr lang="en-US" sz="280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 compression (</a:t>
            </a:r>
            <a:r>
              <a:rPr lang="en-US" sz="2800" i="0" u="none" strike="noStrike" cap="none" dirty="0" err="1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filename.tar.xz</a:t>
            </a:r>
            <a:r>
              <a:rPr lang="en-US" sz="2800" i="0" u="none" strike="noStrike" cap="none" dirty="0">
                <a:solidFill>
                  <a:srgbClr val="17161C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4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5148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61C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10"/>
          <p:cNvGrpSpPr/>
          <p:nvPr/>
        </p:nvGrpSpPr>
        <p:grpSpPr>
          <a:xfrm>
            <a:off x="6335252" y="1746131"/>
            <a:ext cx="10682365" cy="6166875"/>
            <a:chOff x="-357704" y="1789296"/>
            <a:chExt cx="14243153" cy="8222502"/>
          </a:xfrm>
        </p:grpSpPr>
        <p:sp>
          <p:nvSpPr>
            <p:cNvPr id="242" name="Google Shape;242;p10"/>
            <p:cNvSpPr txBox="1"/>
            <p:nvPr/>
          </p:nvSpPr>
          <p:spPr>
            <a:xfrm>
              <a:off x="-337136" y="1789296"/>
              <a:ext cx="14222585" cy="39395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8000" b="1" i="0" u="none" strike="noStrike" cap="none" dirty="0">
                  <a:solidFill>
                    <a:srgbClr val="F7F4FA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Compression command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0"/>
            <p:cNvSpPr txBox="1"/>
            <p:nvPr/>
          </p:nvSpPr>
          <p:spPr>
            <a:xfrm>
              <a:off x="-357704" y="6909409"/>
              <a:ext cx="14222585" cy="31023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 ~]#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czf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32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/root/etcbackup.tar.gz /</a:t>
              </a:r>
              <a:r>
                <a:rPr lang="en-US" sz="32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ea typeface="Montserrat"/>
                  <a:cs typeface="Montserrat"/>
                  <a:sym typeface="Montserrat"/>
                </a:rPr>
                <a:t>etc</a:t>
              </a:r>
              <a:endParaRPr lang="en-US" sz="3200" b="0" i="0" u="none" strike="noStrike" cap="none" dirty="0">
                <a:solidFill>
                  <a:schemeClr val="bg1"/>
                </a:solidFill>
                <a:latin typeface="Bahnschrift Light" panose="020B0502040204020203" pitchFamily="34" charset="0"/>
                <a:ea typeface="Montserrat"/>
                <a:cs typeface="Montserrat"/>
                <a:sym typeface="Montserrat"/>
              </a:endParaRP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~]$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cjf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</a:t>
              </a:r>
              <a:r>
                <a:rPr lang="en-US" sz="32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/root/logbackup.tar.bz2 /var/log</a:t>
              </a:r>
              <a:endParaRPr lang="en-US" sz="3600" b="0" i="0" u="none" strike="noStrike" cap="none" dirty="0">
                <a:solidFill>
                  <a:schemeClr val="bg1"/>
                </a:solidFill>
                <a:latin typeface="Bahnschrift Light" panose="020B0502040204020203" pitchFamily="34" charset="0"/>
                <a:sym typeface="Arial"/>
              </a:endParaRPr>
            </a:p>
            <a:p>
              <a:pPr marL="0" marR="0" lvl="0" indent="0" algn="l" rtl="0">
                <a:lnSpc>
                  <a:spcPct val="14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99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[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root@host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~]$ tar -</a:t>
              </a:r>
              <a:r>
                <a:rPr lang="en-US" sz="36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cJf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</a:t>
              </a:r>
              <a:r>
                <a:rPr lang="en-US" sz="32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/root/</a:t>
              </a:r>
              <a:r>
                <a:rPr lang="en-US" sz="32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sshconfig.tar.xz</a:t>
              </a:r>
              <a:r>
                <a:rPr lang="en-US" sz="32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 /</a:t>
              </a:r>
              <a:r>
                <a:rPr lang="en-US" sz="3200" b="0" i="0" u="none" strike="noStrike" cap="none" dirty="0" err="1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etc</a:t>
              </a:r>
              <a:r>
                <a:rPr lang="en-US" sz="3200" b="0" i="0" u="none" strike="noStrike" cap="none" dirty="0">
                  <a:solidFill>
                    <a:schemeClr val="bg1"/>
                  </a:solidFill>
                  <a:latin typeface="Bahnschrift Light" panose="020B0502040204020203" pitchFamily="34" charset="0"/>
                  <a:sym typeface="Arial"/>
                </a:rPr>
                <a:t>/ssh</a:t>
              </a:r>
              <a:endParaRPr sz="3600" b="0" i="0" u="none" strike="noStrike" cap="none" dirty="0">
                <a:solidFill>
                  <a:schemeClr val="bg1"/>
                </a:solidFill>
                <a:latin typeface="Bahnschrift Light" panose="020B0502040204020203" pitchFamily="34" charset="0"/>
                <a:sym typeface="Arial"/>
              </a:endParaRPr>
            </a:p>
          </p:txBody>
        </p:sp>
      </p:grpSp>
      <p:sp>
        <p:nvSpPr>
          <p:cNvPr id="246" name="Google Shape;246;p10"/>
          <p:cNvSpPr/>
          <p:nvPr/>
        </p:nvSpPr>
        <p:spPr>
          <a:xfrm>
            <a:off x="0" y="0"/>
            <a:ext cx="5144355" cy="10287000"/>
          </a:xfrm>
          <a:prstGeom prst="rect">
            <a:avLst/>
          </a:prstGeom>
          <a:solidFill>
            <a:srgbClr val="F7F4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1463786"/>
            <a:ext cx="3095939" cy="2879223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0"/>
          <p:cNvSpPr/>
          <p:nvPr/>
        </p:nvSpPr>
        <p:spPr>
          <a:xfrm rot="10800000">
            <a:off x="2226039" y="1011410"/>
            <a:ext cx="701262" cy="734720"/>
          </a:xfrm>
          <a:custGeom>
            <a:avLst/>
            <a:gdLst/>
            <a:ahLst/>
            <a:cxnLst/>
            <a:rect l="l" t="t" r="r" b="b"/>
            <a:pathLst>
              <a:path w="10990384" h="11514742" extrusionOk="0">
                <a:moveTo>
                  <a:pt x="8792" y="5757371"/>
                </a:moveTo>
                <a:cubicBezTo>
                  <a:pt x="0" y="7723318"/>
                  <a:pt x="1043775" y="9543701"/>
                  <a:pt x="2744885" y="10529222"/>
                </a:cubicBezTo>
                <a:cubicBezTo>
                  <a:pt x="4445994" y="11514742"/>
                  <a:pt x="6544389" y="11514742"/>
                  <a:pt x="8245499" y="10529222"/>
                </a:cubicBezTo>
                <a:cubicBezTo>
                  <a:pt x="9946609" y="9543701"/>
                  <a:pt x="10990384" y="7723318"/>
                  <a:pt x="10981592" y="5757371"/>
                </a:cubicBezTo>
                <a:cubicBezTo>
                  <a:pt x="10990384" y="3791424"/>
                  <a:pt x="9946609" y="1971041"/>
                  <a:pt x="8245499" y="985520"/>
                </a:cubicBezTo>
                <a:cubicBezTo>
                  <a:pt x="6544389" y="0"/>
                  <a:pt x="4445994" y="0"/>
                  <a:pt x="2744885" y="985520"/>
                </a:cubicBezTo>
                <a:cubicBezTo>
                  <a:pt x="1043775" y="1971041"/>
                  <a:pt x="0" y="3791424"/>
                  <a:pt x="8792" y="5757371"/>
                </a:cubicBezTo>
                <a:close/>
              </a:path>
            </a:pathLst>
          </a:custGeom>
          <a:solidFill>
            <a:srgbClr val="E9BF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28700" y="4859821"/>
            <a:ext cx="3095939" cy="2879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002191" y="1053239"/>
            <a:ext cx="257109" cy="376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6908800"/>
            <a:ext cx="1879600" cy="33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1517</TotalTime>
  <Words>603</Words>
  <Application>Microsoft Office PowerPoint</Application>
  <PresentationFormat>Custom</PresentationFormat>
  <Paragraphs>49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Montserrat</vt:lpstr>
      <vt:lpstr>Calibri</vt:lpstr>
      <vt:lpstr>Bahnschrift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Fakhruldeen</dc:creator>
  <cp:lastModifiedBy>Mohamed Fakhruldeen</cp:lastModifiedBy>
  <cp:revision>5</cp:revision>
  <dcterms:modified xsi:type="dcterms:W3CDTF">2022-05-27T14:21:29Z</dcterms:modified>
</cp:coreProperties>
</file>